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83" r:id="rId6"/>
    <p:sldId id="280" r:id="rId7"/>
    <p:sldId id="279" r:id="rId8"/>
    <p:sldId id="282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8"/>
    <p:restoredTop sz="93097"/>
  </p:normalViewPr>
  <p:slideViewPr>
    <p:cSldViewPr snapToGrid="0" snapToObjects="1">
      <p:cViewPr varScale="1">
        <p:scale>
          <a:sx n="75" d="100"/>
          <a:sy n="7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2F88A-8A99-E24E-A6E6-7FD7EC0CD37F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43C0-C5C1-6741-993C-1565D648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8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25" y="2255634"/>
            <a:ext cx="3374137" cy="851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8970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dirty="0"/>
              <a:t>AOLME Curriculum</a:t>
            </a:r>
            <a:br>
              <a:rPr lang="en-US" dirty="0"/>
            </a:br>
            <a:r>
              <a:rPr lang="en-US" sz="1600" dirty="0"/>
              <a:t>SESSION 7</a:t>
            </a:r>
          </a:p>
        </p:txBody>
      </p:sp>
      <p:sp>
        <p:nvSpPr>
          <p:cNvPr id="6" name="Rectangle 115"/>
          <p:cNvSpPr>
            <a:spLocks noChangeArrowheads="1"/>
          </p:cNvSpPr>
          <p:nvPr/>
        </p:nvSpPr>
        <p:spPr bwMode="auto">
          <a:xfrm>
            <a:off x="4635142" y="6487072"/>
            <a:ext cx="75336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8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5"/>
            <a:ext cx="0" cy="36679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9999" y="1742785"/>
            <a:ext cx="5313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r>
              <a:rPr lang="en-US" dirty="0"/>
              <a:t>Folder:  </a:t>
            </a:r>
            <a:r>
              <a:rPr lang="en-US" b="1" dirty="0"/>
              <a:t>/home/pi/AOLME/Session7/  and projects under this directory.</a:t>
            </a:r>
          </a:p>
          <a:p>
            <a:endParaRPr lang="en-US" b="1" dirty="0">
              <a:highlight>
                <a:srgbClr val="FFFF00"/>
              </a:highlight>
            </a:endParaRPr>
          </a:p>
          <a:p>
            <a:pPr marL="17462"/>
            <a:r>
              <a:rPr lang="en-US" dirty="0"/>
              <a:t>2. Raspberry Pi kit</a:t>
            </a:r>
          </a:p>
          <a:p>
            <a:pPr marL="17462"/>
            <a:r>
              <a:rPr lang="en-US" dirty="0"/>
              <a:t>3. Student journal</a:t>
            </a:r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5236" y="367394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245775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233306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steps 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0973" y="1601518"/>
            <a:ext cx="6187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Make sure students ‘play’ with the code</a:t>
            </a:r>
          </a:p>
          <a:p>
            <a:pPr marL="360362" indent="-342900">
              <a:buAutoNum type="arabicPeriod"/>
            </a:pPr>
            <a:r>
              <a:rPr lang="en-US" dirty="0"/>
              <a:t>Make sure co-facilitator discusses their code</a:t>
            </a:r>
          </a:p>
          <a:p>
            <a:pPr marL="360362" indent="-342900">
              <a:buAutoNum type="arabicPeriod"/>
            </a:pPr>
            <a:r>
              <a:rPr lang="en-US" dirty="0"/>
              <a:t>Let the students ask questions about the project that the co-facilitator worked on. Try not to tell them, instead ask questions to prompt their thinking.</a:t>
            </a:r>
          </a:p>
          <a:p>
            <a:pPr marL="360362" indent="-342900">
              <a:buAutoNum type="arabicPeriod"/>
            </a:pPr>
            <a:r>
              <a:rPr lang="en-US" dirty="0"/>
              <a:t>Have students debrief and write about what they learned in session 7.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4327" y="357076"/>
            <a:ext cx="1097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7.3. Discuss Level 1 Projects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66689A-B8A8-3B41-B725-F654AB746E46}"/>
              </a:ext>
            </a:extLst>
          </p:cNvPr>
          <p:cNvSpPr/>
          <p:nvPr/>
        </p:nvSpPr>
        <p:spPr>
          <a:xfrm>
            <a:off x="2857676" y="5719705"/>
            <a:ext cx="7689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Activity 2 Goal: </a:t>
            </a:r>
            <a:r>
              <a:rPr lang="en-US" dirty="0"/>
              <a:t>Practice pseudocodes through sequential thinking.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6A90184-0F16-EB4A-99CB-6EF95A70951F}"/>
              </a:ext>
            </a:extLst>
          </p:cNvPr>
          <p:cNvSpPr/>
          <p:nvPr/>
        </p:nvSpPr>
        <p:spPr>
          <a:xfrm>
            <a:off x="349727" y="3499146"/>
            <a:ext cx="54740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how did the team roles work?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Leads the team discussion asking questions about what the session is about.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 Participation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makes sure of fair participation of everyone.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Setup/Teardown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 charge of setting up &amp; putting away materials and computer equipment.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summarizes and records team questions and what the teams has learned. </a:t>
            </a:r>
          </a:p>
        </p:txBody>
      </p:sp>
    </p:spTree>
    <p:extLst>
      <p:ext uri="{BB962C8B-B14F-4D97-AF65-F5344CB8AC3E}">
        <p14:creationId xmlns:p14="http://schemas.microsoft.com/office/powerpoint/2010/main" val="318242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7941" y="0"/>
            <a:ext cx="1812472" cy="2155104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1" y="329304"/>
            <a:ext cx="7220856" cy="895338"/>
          </a:xfrm>
        </p:spPr>
        <p:txBody>
          <a:bodyPr>
            <a:normAutofit/>
          </a:bodyPr>
          <a:lstStyle/>
          <a:p>
            <a:r>
              <a:rPr lang="en-US" dirty="0"/>
              <a:t>Level 1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38705"/>
              </p:ext>
            </p:extLst>
          </p:nvPr>
        </p:nvGraphicFramePr>
        <p:xfrm>
          <a:off x="482599" y="1347884"/>
          <a:ext cx="10441214" cy="542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12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88564">
                <a:tc>
                  <a:txBody>
                    <a:bodyPr/>
                    <a:lstStyle/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1: </a:t>
                      </a:r>
                      <a:r>
                        <a:rPr lang="en-US" sz="2500" b="1" i="1" dirty="0">
                          <a:effectLst/>
                        </a:rPr>
                        <a:t>Basic of Raspberry PI and Linux-</a:t>
                      </a:r>
                      <a:r>
                        <a:rPr lang="en-US" sz="2500" b="0" i="1" dirty="0">
                          <a:effectLst/>
                        </a:rPr>
                        <a:t>(motivational overview</a:t>
                      </a:r>
                      <a:r>
                        <a:rPr lang="en-US" sz="2500" b="0" i="1" baseline="0" dirty="0">
                          <a:effectLst/>
                        </a:rPr>
                        <a:t> of projects-images, ls, cd)</a:t>
                      </a:r>
                      <a:endParaRPr lang="en-US" sz="2500" b="0" i="1" dirty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2: </a:t>
                      </a:r>
                      <a:r>
                        <a:rPr lang="en-US" sz="2500" b="1" i="1" dirty="0">
                          <a:effectLst/>
                        </a:rPr>
                        <a:t>Introduction to Python Programming </a:t>
                      </a:r>
                      <a:r>
                        <a:rPr lang="en-US" sz="2500" b="0" i="1" dirty="0">
                          <a:effectLst/>
                        </a:rPr>
                        <a:t>(print, algebra, strings)</a:t>
                      </a:r>
                    </a:p>
                    <a:p>
                      <a:pPr marL="700088" indent="-2936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3:  </a:t>
                      </a:r>
                      <a:r>
                        <a:rPr lang="en-US" sz="2500" b="1" i="1" dirty="0">
                          <a:effectLst/>
                        </a:rPr>
                        <a:t>Algorithms: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Loops, Conditionals, and Sequential Thinking </a:t>
                      </a:r>
                      <a:r>
                        <a:rPr lang="en-US" sz="2500" b="0" i="1" dirty="0">
                          <a:effectLst/>
                        </a:rPr>
                        <a:t>(for and while loops, range commands, if statements,</a:t>
                      </a:r>
                      <a:r>
                        <a:rPr lang="en-US" sz="2500" b="0" i="1" baseline="0" dirty="0">
                          <a:effectLst/>
                        </a:rPr>
                        <a:t> inequalities, sprite movement)</a:t>
                      </a:r>
                      <a:endParaRPr lang="en-US" sz="2500" b="0" i="1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effectLst/>
                        </a:rPr>
                        <a:t>SESSION 4:  </a:t>
                      </a:r>
                      <a:r>
                        <a:rPr lang="en-US" sz="25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Coordinate Plane and Black &amp; White Images in Python</a:t>
                      </a:r>
                      <a:endParaRPr lang="en-US" sz="25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5: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and Hexadecimal number systems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6: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 and Their Components (histograms)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7: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Images and Video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FINAL PROJECT:  VIDEO</a:t>
                      </a:r>
                      <a:endParaRPr lang="en-US" sz="25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4803" marR="54803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41528" y="4139565"/>
            <a:ext cx="1982285" cy="2269671"/>
          </a:xfrm>
          <a:prstGeom prst="rect">
            <a:avLst/>
          </a:prstGeom>
          <a:ln w="31750" cap="sq">
            <a:noFill/>
            <a:miter lim="8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117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88492"/>
            <a:ext cx="10468864" cy="1188720"/>
          </a:xfrm>
        </p:spPr>
        <p:txBody>
          <a:bodyPr>
            <a:normAutofit/>
          </a:bodyPr>
          <a:lstStyle/>
          <a:p>
            <a:r>
              <a:rPr lang="en-US" dirty="0"/>
              <a:t>Creation of images and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299" y="2349501"/>
            <a:ext cx="11455401" cy="3784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dirty="0"/>
              <a:t>OBJECTIVES: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Introduce students to working with multiple frames using Numerical Python Arrays.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Understand how to combine frames to create a video.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Understand how to create a video project. </a:t>
            </a:r>
          </a:p>
        </p:txBody>
      </p:sp>
    </p:spTree>
    <p:extLst>
      <p:ext uri="{BB962C8B-B14F-4D97-AF65-F5344CB8AC3E}">
        <p14:creationId xmlns:p14="http://schemas.microsoft.com/office/powerpoint/2010/main" val="111294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ultado de imagen para black and white image pixel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4692" y="1670831"/>
            <a:ext cx="4159568" cy="31996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1" y="904329"/>
            <a:ext cx="4475892" cy="99277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Selected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30612" y="2532422"/>
            <a:ext cx="6203527" cy="3690259"/>
          </a:xfrm>
        </p:spPr>
        <p:txBody>
          <a:bodyPr>
            <a:noAutofit/>
          </a:bodyPr>
          <a:lstStyle/>
          <a:p>
            <a:pPr marL="747713" indent="-617538">
              <a:buFont typeface="+mj-lt"/>
              <a:buAutoNum type="arabicPeriod"/>
              <a:tabLst>
                <a:tab pos="455613" algn="l"/>
                <a:tab pos="911225" algn="l"/>
              </a:tabLst>
            </a:pPr>
            <a:r>
              <a:rPr lang="en-US" sz="2400" b="1" dirty="0"/>
              <a:t>1. Working with two frames</a:t>
            </a:r>
          </a:p>
          <a:p>
            <a:pPr marL="747713" indent="-617538">
              <a:buFont typeface="+mj-lt"/>
              <a:buAutoNum type="arabicPeriod"/>
              <a:tabLst>
                <a:tab pos="455613" algn="l"/>
                <a:tab pos="911225" algn="l"/>
              </a:tabLst>
            </a:pPr>
            <a:r>
              <a:rPr lang="en-US" sz="2400" b="1" dirty="0"/>
              <a:t>2. Create a video</a:t>
            </a:r>
          </a:p>
          <a:p>
            <a:pPr marL="747713" indent="-617538">
              <a:buFont typeface="+mj-lt"/>
              <a:buAutoNum type="arabicPeriod"/>
              <a:tabLst>
                <a:tab pos="455613" algn="l"/>
                <a:tab pos="911225" algn="l"/>
              </a:tabLst>
            </a:pPr>
            <a:r>
              <a:rPr lang="en-US" sz="2400" b="1" dirty="0"/>
              <a:t>3. Open a project from Level I and discuss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5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7880" y="1312222"/>
            <a:ext cx="10929769" cy="4835686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02102" y="232831"/>
            <a:ext cx="11788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7.1.  Working With Two Frames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1086293"/>
            <a:ext cx="6014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sz="2000" dirty="0"/>
              <a:t>Access </a:t>
            </a:r>
            <a:r>
              <a:rPr lang="en-US" sz="2000" b="1" dirty="0" err="1"/>
              <a:t>jupyter</a:t>
            </a:r>
            <a:r>
              <a:rPr lang="en-US" sz="2000" b="1" dirty="0"/>
              <a:t> </a:t>
            </a:r>
            <a:r>
              <a:rPr lang="en-US" sz="2000" dirty="0"/>
              <a:t>notebook through the terminal:       by typing in it: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notebook,</a:t>
            </a:r>
            <a:r>
              <a:rPr lang="en-US" sz="2000" dirty="0">
                <a:cs typeface="Courier New" panose="02070309020205020404" pitchFamily="49" charset="0"/>
              </a:rPr>
              <a:t> click enter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and navigate the raspberry directory system as follows:</a:t>
            </a:r>
            <a:r>
              <a:rPr lang="en-US" sz="2000" b="1" dirty="0"/>
              <a:t>      /home/pi/AOLME/Session7/</a:t>
            </a:r>
          </a:p>
          <a:p>
            <a:pPr marL="17462"/>
            <a:r>
              <a:rPr lang="en-US" sz="2000" dirty="0"/>
              <a:t>                 Then open the file named: </a:t>
            </a:r>
            <a:r>
              <a:rPr lang="en-US" sz="2000" b="1" dirty="0" err="1"/>
              <a:t>NumPyArrays</a:t>
            </a:r>
            <a:endParaRPr lang="en-US" sz="2000" b="1" dirty="0"/>
          </a:p>
          <a:p>
            <a:pPr marL="1746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4733" y="3794791"/>
            <a:ext cx="5921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2000" dirty="0"/>
              <a:t>4. </a:t>
            </a:r>
            <a:r>
              <a:rPr lang="en-US" sz="2000" b="1" dirty="0"/>
              <a:t>Discuss &amp; Write: </a:t>
            </a:r>
            <a:r>
              <a:rPr lang="en-US" sz="2000" dirty="0"/>
              <a:t>Based on the tasks you’ve done, discuss in your team: </a:t>
            </a:r>
          </a:p>
          <a:p>
            <a:pPr marL="176213" indent="-176213"/>
            <a:r>
              <a:rPr lang="en-US" sz="2000" i="1" dirty="0"/>
              <a:t>       How do you change a single pixel?</a:t>
            </a:r>
          </a:p>
          <a:p>
            <a:pPr marL="176213" indent="-176213"/>
            <a:r>
              <a:rPr lang="en-US" sz="2000" i="1" dirty="0"/>
              <a:t>	    How do you change a row of pixels?</a:t>
            </a:r>
          </a:p>
          <a:p>
            <a:pPr marL="176213" indent="-176213"/>
            <a:r>
              <a:rPr lang="en-US" sz="2000" i="1" dirty="0"/>
              <a:t>	    How do you change a block of pixels? </a:t>
            </a:r>
            <a:endParaRPr lang="en-US" sz="20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391" y="5655978"/>
            <a:ext cx="530653" cy="6287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74" y="5393292"/>
            <a:ext cx="1059445" cy="101272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23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E094FE-C6DE-A946-B699-206D660D785B}"/>
              </a:ext>
            </a:extLst>
          </p:cNvPr>
          <p:cNvSpPr txBox="1"/>
          <p:nvPr/>
        </p:nvSpPr>
        <p:spPr>
          <a:xfrm>
            <a:off x="5969105" y="1088198"/>
            <a:ext cx="6121375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</a:t>
            </a:r>
            <a:r>
              <a:rPr lang="en-US" sz="2000" b="1" dirty="0"/>
              <a:t>Run &amp; Analyze:  </a:t>
            </a:r>
            <a:r>
              <a:rPr lang="en-US" sz="2000" dirty="0"/>
              <a:t>Run </a:t>
            </a:r>
            <a:r>
              <a:rPr lang="en-US" sz="2000" dirty="0" err="1" smtClean="0"/>
              <a:t>P</a:t>
            </a:r>
            <a:r>
              <a:rPr lang="en-US" sz="2000" dirty="0" err="1" smtClean="0"/>
              <a:t>ixelEx.py</a:t>
            </a:r>
            <a:r>
              <a:rPr lang="en-US" sz="2000" dirty="0" smtClean="0"/>
              <a:t>, </a:t>
            </a:r>
            <a:r>
              <a:rPr lang="en-US" sz="2000" dirty="0" err="1" smtClean="0"/>
              <a:t>Row.Ex.py</a:t>
            </a:r>
            <a:r>
              <a:rPr lang="en-US" sz="2000" dirty="0" smtClean="0"/>
              <a:t>, </a:t>
            </a:r>
            <a:r>
              <a:rPr lang="en-US" sz="2000" dirty="0" err="1" smtClean="0"/>
              <a:t>im_fill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using</a:t>
            </a:r>
          </a:p>
          <a:p>
            <a:r>
              <a:rPr lang="en-US" sz="1600" dirty="0"/>
              <a:t>r = "ff0000"</a:t>
            </a:r>
          </a:p>
          <a:p>
            <a:r>
              <a:rPr lang="en-US" sz="1600" dirty="0" err="1"/>
              <a:t>start_row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end_row</a:t>
            </a:r>
            <a:r>
              <a:rPr lang="en-US" sz="1600" dirty="0"/>
              <a:t>   = 2</a:t>
            </a:r>
          </a:p>
          <a:p>
            <a:r>
              <a:rPr lang="en-US" sz="1600" dirty="0" err="1"/>
              <a:t>start_col</a:t>
            </a:r>
            <a:r>
              <a:rPr lang="en-US" sz="1600" dirty="0"/>
              <a:t> = 0</a:t>
            </a:r>
          </a:p>
          <a:p>
            <a:r>
              <a:rPr lang="en-US" sz="1600" dirty="0" err="1"/>
              <a:t>end_col</a:t>
            </a:r>
            <a:r>
              <a:rPr lang="en-US" sz="1600" dirty="0"/>
              <a:t>   = 1</a:t>
            </a:r>
          </a:p>
          <a:p>
            <a:r>
              <a:rPr lang="en-US" sz="1600" dirty="0" err="1"/>
              <a:t>im_fill</a:t>
            </a:r>
            <a:r>
              <a:rPr lang="en-US" sz="1600" dirty="0"/>
              <a:t> (frame_1, [</a:t>
            </a:r>
            <a:r>
              <a:rPr lang="en-US" sz="1600" dirty="0" err="1"/>
              <a:t>start_row</a:t>
            </a:r>
            <a:r>
              <a:rPr lang="en-US" sz="1600" dirty="0"/>
              <a:t>, </a:t>
            </a:r>
            <a:r>
              <a:rPr lang="en-US" sz="1600" dirty="0" err="1"/>
              <a:t>end_row</a:t>
            </a:r>
            <a:r>
              <a:rPr lang="en-US" sz="1600" dirty="0"/>
              <a:t>], [</a:t>
            </a:r>
            <a:r>
              <a:rPr lang="en-US" sz="1600" dirty="0" err="1"/>
              <a:t>start_col</a:t>
            </a:r>
            <a:r>
              <a:rPr lang="en-US" sz="1600" dirty="0"/>
              <a:t>, </a:t>
            </a:r>
            <a:r>
              <a:rPr lang="en-US" sz="1600" dirty="0" err="1"/>
              <a:t>end_col</a:t>
            </a:r>
            <a:r>
              <a:rPr lang="en-US" sz="1600" dirty="0"/>
              <a:t>], r) 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7F3906D-F7FB-CC4A-B8ED-29404339755E}"/>
              </a:ext>
            </a:extLst>
          </p:cNvPr>
          <p:cNvGrpSpPr/>
          <p:nvPr/>
        </p:nvGrpSpPr>
        <p:grpSpPr>
          <a:xfrm>
            <a:off x="309800" y="2425584"/>
            <a:ext cx="881088" cy="1232524"/>
            <a:chOff x="8787631" y="2419014"/>
            <a:chExt cx="1106502" cy="141829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1A78302F-2F05-F64A-8F1B-7239E1F8CB50}"/>
                </a:ext>
              </a:extLst>
            </p:cNvPr>
            <p:cNvSpPr/>
            <p:nvPr/>
          </p:nvSpPr>
          <p:spPr>
            <a:xfrm>
              <a:off x="8787631" y="2419014"/>
              <a:ext cx="1106502" cy="14182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Imagen 1"/>
            <p:cNvPicPr/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8811241" y="2521430"/>
              <a:ext cx="1050234" cy="1186783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</p:pic>
      </p:grpSp>
      <p:sp>
        <p:nvSpPr>
          <p:cNvPr id="47" name="Oval Callout 46">
            <a:extLst>
              <a:ext uri="{FF2B5EF4-FFF2-40B4-BE49-F238E27FC236}">
                <a16:creationId xmlns:a16="http://schemas.microsoft.com/office/drawing/2014/main" xmlns="" id="{F01F8D64-1479-514B-9311-B1903D413EE1}"/>
              </a:ext>
            </a:extLst>
          </p:cNvPr>
          <p:cNvSpPr/>
          <p:nvPr/>
        </p:nvSpPr>
        <p:spPr>
          <a:xfrm>
            <a:off x="8394690" y="5792190"/>
            <a:ext cx="3238510" cy="550974"/>
          </a:xfrm>
          <a:prstGeom prst="wedgeEllipseCallout">
            <a:avLst>
              <a:gd name="adj1" fmla="val -68228"/>
              <a:gd name="adj2" fmla="val -2494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Write down in your journal what you’ve learned?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FD9907D9-1E28-6346-8B27-0E404CFCBCD5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288" r="7317" b="14284"/>
          <a:stretch/>
        </p:blipFill>
        <p:spPr bwMode="auto">
          <a:xfrm>
            <a:off x="5532040" y="1202530"/>
            <a:ext cx="314325" cy="238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Oval Callout 38">
            <a:extLst>
              <a:ext uri="{FF2B5EF4-FFF2-40B4-BE49-F238E27FC236}">
                <a16:creationId xmlns:a16="http://schemas.microsoft.com/office/drawing/2014/main" xmlns="" id="{8D242D40-D11D-5441-9C96-B42EA76295FD}"/>
              </a:ext>
            </a:extLst>
          </p:cNvPr>
          <p:cNvSpPr/>
          <p:nvPr/>
        </p:nvSpPr>
        <p:spPr>
          <a:xfrm>
            <a:off x="1827114" y="2727503"/>
            <a:ext cx="2962725" cy="930605"/>
          </a:xfrm>
          <a:prstGeom prst="wedgeEllipseCallout">
            <a:avLst>
              <a:gd name="adj1" fmla="val -83017"/>
              <a:gd name="adj2" fmla="val -2699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Once in this file, note that there are ACTIVITIES:  A, B, C, and D.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BC88200-72AF-2342-8CDB-CCC5601DB935}"/>
              </a:ext>
            </a:extLst>
          </p:cNvPr>
          <p:cNvSpPr txBox="1"/>
          <p:nvPr/>
        </p:nvSpPr>
        <p:spPr>
          <a:xfrm>
            <a:off x="6398554" y="2941142"/>
            <a:ext cx="168041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What differences do you notice between CELLS C and D?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584AE91-0DF4-DE44-9EDB-962517E09284}"/>
              </a:ext>
            </a:extLst>
          </p:cNvPr>
          <p:cNvSpPr txBox="1"/>
          <p:nvPr/>
        </p:nvSpPr>
        <p:spPr>
          <a:xfrm>
            <a:off x="8496545" y="3002649"/>
            <a:ext cx="175455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Use comments in the CELLs as a guide.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123F9B7-896C-0B4D-81C3-D3E0F6250BCC}"/>
              </a:ext>
            </a:extLst>
          </p:cNvPr>
          <p:cNvSpPr txBox="1"/>
          <p:nvPr/>
        </p:nvSpPr>
        <p:spPr>
          <a:xfrm>
            <a:off x="106848" y="3756930"/>
            <a:ext cx="590788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03213" indent="-303213"/>
            <a:r>
              <a:rPr lang="en-US" sz="2000" dirty="0"/>
              <a:t>3.  </a:t>
            </a:r>
            <a:r>
              <a:rPr lang="en-US" sz="2000" b="1" dirty="0"/>
              <a:t>Think &amp; Create:  </a:t>
            </a:r>
            <a:r>
              <a:rPr lang="en-US" sz="2000" dirty="0"/>
              <a:t>Now it’s your time to show what you’ve learned. Experiment with the cells.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AD0C454-399C-4DC3-BB9C-C394043A22BE}"/>
              </a:ext>
            </a:extLst>
          </p:cNvPr>
          <p:cNvSpPr txBox="1"/>
          <p:nvPr/>
        </p:nvSpPr>
        <p:spPr>
          <a:xfrm>
            <a:off x="7686886" y="1915853"/>
            <a:ext cx="232705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Study the </a:t>
            </a:r>
            <a:r>
              <a:rPr lang="en-US" sz="1400" dirty="0" err="1"/>
              <a:t>im_fill</a:t>
            </a:r>
            <a:r>
              <a:rPr lang="en-US" sz="1400" dirty="0"/>
              <a:t>() command.</a:t>
            </a:r>
          </a:p>
        </p:txBody>
      </p:sp>
    </p:spTree>
    <p:extLst>
      <p:ext uri="{BB962C8B-B14F-4D97-AF65-F5344CB8AC3E}">
        <p14:creationId xmlns:p14="http://schemas.microsoft.com/office/powerpoint/2010/main" val="183667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4"/>
            <a:ext cx="0" cy="4099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43855" y="1673599"/>
            <a:ext cx="4412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pPr marL="360362" indent="-342900">
              <a:buAutoNum type="arabicPeriod"/>
            </a:pPr>
            <a:r>
              <a:rPr lang="en-US" dirty="0"/>
              <a:t>Folder: /home/pi/AOLME/Session7/  </a:t>
            </a:r>
          </a:p>
          <a:p>
            <a:pPr marL="360362" indent="-342900">
              <a:buAutoNum type="arabicPeriod"/>
            </a:pPr>
            <a:r>
              <a:rPr lang="en-US" dirty="0"/>
              <a:t>the </a:t>
            </a:r>
            <a:r>
              <a:rPr lang="en-US" b="1" dirty="0"/>
              <a:t>“</a:t>
            </a:r>
            <a:r>
              <a:rPr lang="en-US" b="1" dirty="0" err="1"/>
              <a:t>jupyter</a:t>
            </a:r>
            <a:r>
              <a:rPr lang="en-US" b="1" dirty="0"/>
              <a:t>” </a:t>
            </a:r>
            <a:r>
              <a:rPr lang="en-US" dirty="0"/>
              <a:t>notebook accessed via Terminal </a:t>
            </a:r>
          </a:p>
          <a:p>
            <a:pPr marL="360362" indent="-342900">
              <a:buAutoNum type="arabicPeriod"/>
            </a:pPr>
            <a:r>
              <a:rPr lang="en-US" dirty="0"/>
              <a:t>Raspberry Pi and Monitor</a:t>
            </a:r>
          </a:p>
          <a:p>
            <a:pPr marL="360362" indent="-342900">
              <a:buAutoNum type="arabicPeriod"/>
            </a:pPr>
            <a:r>
              <a:rPr lang="en-US" dirty="0"/>
              <a:t>Student journal</a:t>
            </a:r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20804" y="387920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238343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227371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Steps 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0973" y="1989165"/>
            <a:ext cx="5906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Make sure that students use own words to define single pixels, rows of pixels, or block of pixels.</a:t>
            </a:r>
          </a:p>
          <a:p>
            <a:pPr marL="360362" indent="-342900">
              <a:buAutoNum type="arabicPeriod"/>
            </a:pPr>
            <a:r>
              <a:rPr lang="en-US" dirty="0"/>
              <a:t>Have students work with different cells and compare the code across.</a:t>
            </a:r>
          </a:p>
          <a:p>
            <a:pPr marL="360362" indent="-342900">
              <a:buAutoNum type="arabicPeriod"/>
            </a:pPr>
            <a:r>
              <a:rPr lang="en-US" dirty="0"/>
              <a:t>When playing with numbers have students come up with their own examples too.</a:t>
            </a:r>
          </a:p>
          <a:p>
            <a:pPr marL="360362" indent="-342900">
              <a:buAutoNum type="arabicPeriod"/>
            </a:pPr>
            <a:r>
              <a:rPr lang="en-US" dirty="0"/>
              <a:t> Have students debrief what they learned by experimenting and have them write notes in journal.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007" y="301363"/>
            <a:ext cx="11838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7.1.  Working With Two Frames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43ED614-A273-BE4C-9BFE-04A7DB0E888E}"/>
              </a:ext>
            </a:extLst>
          </p:cNvPr>
          <p:cNvSpPr/>
          <p:nvPr/>
        </p:nvSpPr>
        <p:spPr>
          <a:xfrm>
            <a:off x="457719" y="5979633"/>
            <a:ext cx="959826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/>
              <a:t>Activity 1 Goal</a:t>
            </a:r>
            <a:r>
              <a:rPr lang="en-US" sz="1700" dirty="0"/>
              <a:t>:  Introduce students to arrays and frames and how to make changes from frame to frame.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6D8A9EC-ED6F-6648-B8A6-2A8269CAD8F9}"/>
              </a:ext>
            </a:extLst>
          </p:cNvPr>
          <p:cNvSpPr/>
          <p:nvPr/>
        </p:nvSpPr>
        <p:spPr>
          <a:xfrm>
            <a:off x="338036" y="3604600"/>
            <a:ext cx="54740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Everyone in the team gets to play a role: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Leads the team discussion asking questions about what the session is about.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 Participation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makes sure of fair participation of everyone.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Setup/Teardown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 charge of setting up &amp; putting away materials and computer equipment.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summarizes and records team questions and what the teams has learned. </a:t>
            </a:r>
          </a:p>
        </p:txBody>
      </p:sp>
    </p:spTree>
    <p:extLst>
      <p:ext uri="{BB962C8B-B14F-4D97-AF65-F5344CB8AC3E}">
        <p14:creationId xmlns:p14="http://schemas.microsoft.com/office/powerpoint/2010/main" val="53282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316106"/>
            <a:ext cx="10815357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99815" y="309013"/>
            <a:ext cx="10860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7.2. Create a Video 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81587" y="1164797"/>
            <a:ext cx="563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/>
            <a:r>
              <a:rPr lang="en-US" sz="2000" b="1" dirty="0"/>
              <a:t>2.  Analyze and modify: </a:t>
            </a:r>
            <a:r>
              <a:rPr lang="en-US" sz="2000" dirty="0"/>
              <a:t>Find the following code and discuss what it does. </a:t>
            </a:r>
            <a:r>
              <a:rPr lang="en-US" sz="2000" b="1" dirty="0"/>
              <a:t>How does it work?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006927" y="3875511"/>
            <a:ext cx="607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</a:t>
            </a:r>
            <a:r>
              <a:rPr lang="en-US" sz="2000" b="1" dirty="0"/>
              <a:t>Write:  </a:t>
            </a:r>
            <a:r>
              <a:rPr lang="en-US" sz="2000" dirty="0"/>
              <a:t>The team and summary expert will discuss what you learned in this session.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0969" y="3877277"/>
            <a:ext cx="5812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</a:t>
            </a:r>
            <a:r>
              <a:rPr lang="en-US" sz="2000" b="1" dirty="0"/>
              <a:t>Think &amp; Program:  </a:t>
            </a:r>
            <a:r>
              <a:rPr lang="en-US" sz="2000" dirty="0"/>
              <a:t>Below is the code to play a list of 5 video frames. 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61493" y="1146481"/>
            <a:ext cx="6121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Python IDLE. </a:t>
            </a:r>
            <a:r>
              <a:rPr lang="en-US" sz="2000" dirty="0"/>
              <a:t>Open IDLE and navigate the </a:t>
            </a:r>
          </a:p>
          <a:p>
            <a:r>
              <a:rPr lang="en-US" sz="2000" dirty="0"/>
              <a:t>directory to </a:t>
            </a:r>
            <a:r>
              <a:rPr lang="en-US" sz="2000" b="1" dirty="0"/>
              <a:t>/home/pi/AOLME/Session7/. </a:t>
            </a:r>
            <a:r>
              <a:rPr lang="en-US" sz="2000" dirty="0"/>
              <a:t> </a:t>
            </a:r>
          </a:p>
          <a:p>
            <a:r>
              <a:rPr lang="en-US" sz="2000" dirty="0"/>
              <a:t>Then run </a:t>
            </a:r>
            <a:r>
              <a:rPr lang="en-US" sz="2000" b="1" dirty="0"/>
              <a:t>videoDemo.py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FF0D20-168F-984A-A2EF-C50FA89EBA2C}"/>
              </a:ext>
            </a:extLst>
          </p:cNvPr>
          <p:cNvSpPr txBox="1"/>
          <p:nvPr/>
        </p:nvSpPr>
        <p:spPr>
          <a:xfrm>
            <a:off x="3770657" y="5114349"/>
            <a:ext cx="209908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Last line plays the video.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4223953-9329-3646-B8F0-5447CBE73E5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 t="19734" r="31284" b="30356"/>
          <a:stretch/>
        </p:blipFill>
        <p:spPr bwMode="auto">
          <a:xfrm>
            <a:off x="5054872" y="1301896"/>
            <a:ext cx="709758" cy="107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231D67-6FF7-CF49-A379-335CF7CDCFC7}"/>
              </a:ext>
            </a:extLst>
          </p:cNvPr>
          <p:cNvSpPr/>
          <p:nvPr/>
        </p:nvSpPr>
        <p:spPr>
          <a:xfrm>
            <a:off x="6029831" y="1880206"/>
            <a:ext cx="5938827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 err="1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move_r</a:t>
            </a: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= 2</a:t>
            </a:r>
          </a:p>
          <a:p>
            <a:pPr indent="457200"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for row in range(rows):</a:t>
            </a:r>
          </a:p>
          <a:p>
            <a:pPr indent="457200"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for col in range(cols-</a:t>
            </a:r>
            <a:r>
              <a:rPr lang="en-US" sz="1400" dirty="0" err="1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move_r</a:t>
            </a: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):</a:t>
            </a:r>
          </a:p>
          <a:p>
            <a:pPr indent="457200">
              <a:lnSpc>
                <a:spcPct val="115000"/>
              </a:lnSpc>
            </a:pP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    frame2[row][</a:t>
            </a:r>
            <a:r>
              <a:rPr lang="en-US" sz="1400" dirty="0" err="1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col+move_r</a:t>
            </a:r>
            <a:r>
              <a:rPr lang="en-US" sz="1400" dirty="0">
                <a:latin typeface="Courier New" panose="020703090202050204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]=frame1[row][col]</a:t>
            </a:r>
            <a:endParaRPr lang="en-US" sz="1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8A88A31-A320-48A1-95E8-FCE7C794A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8" t="2854" r="16010"/>
          <a:stretch/>
        </p:blipFill>
        <p:spPr>
          <a:xfrm>
            <a:off x="1757335" y="2148939"/>
            <a:ext cx="1701695" cy="163775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756D6D4-AB27-4B80-8402-D1AC0D964AC4}"/>
              </a:ext>
            </a:extLst>
          </p:cNvPr>
          <p:cNvSpPr/>
          <p:nvPr/>
        </p:nvSpPr>
        <p:spPr>
          <a:xfrm>
            <a:off x="25284" y="4614768"/>
            <a:ext cx="5155605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frame_list</a:t>
            </a: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= [frame1, frame2, frame3, frame4, frame5]</a:t>
            </a:r>
          </a:p>
          <a:p>
            <a:pPr indent="457200">
              <a:lnSpc>
                <a:spcPct val="115000"/>
              </a:lnSpc>
            </a:pP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fps= 2          # Number of frames per second</a:t>
            </a:r>
          </a:p>
          <a:p>
            <a:pPr indent="457200">
              <a:lnSpc>
                <a:spcPct val="115000"/>
              </a:lnSpc>
            </a:pPr>
            <a:r>
              <a:rPr lang="en-US" sz="14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play_video</a:t>
            </a: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= </a:t>
            </a:r>
            <a:r>
              <a:rPr lang="en-US" sz="14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vid_show</a:t>
            </a: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frame_list</a:t>
            </a:r>
            <a:r>
              <a:rPr lang="en-US" sz="14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fps)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C9B67B-35D9-4A46-AECC-2D7719667649}"/>
              </a:ext>
            </a:extLst>
          </p:cNvPr>
          <p:cNvSpPr txBox="1"/>
          <p:nvPr/>
        </p:nvSpPr>
        <p:spPr>
          <a:xfrm>
            <a:off x="6062537" y="2984072"/>
            <a:ext cx="593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/>
            <a:r>
              <a:rPr lang="en-US" sz="2000" dirty="0"/>
              <a:t>Go through the code and discuss the code that produces the other 3 movements. </a:t>
            </a:r>
            <a:r>
              <a:rPr lang="en-US" sz="2000" b="1" dirty="0"/>
              <a:t>Modify the code!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290ACD0-10E1-4F4F-B55E-7A13664DB54E}"/>
              </a:ext>
            </a:extLst>
          </p:cNvPr>
          <p:cNvSpPr txBox="1"/>
          <p:nvPr/>
        </p:nvSpPr>
        <p:spPr>
          <a:xfrm>
            <a:off x="160969" y="5554625"/>
            <a:ext cx="5812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that fps = frames per second.</a:t>
            </a:r>
          </a:p>
          <a:p>
            <a:r>
              <a:rPr lang="en-US" sz="2000" dirty="0"/>
              <a:t>Modify the fps to make the video play faster or slower.</a:t>
            </a:r>
          </a:p>
        </p:txBody>
      </p:sp>
    </p:spTree>
    <p:extLst>
      <p:ext uri="{BB962C8B-B14F-4D97-AF65-F5344CB8AC3E}">
        <p14:creationId xmlns:p14="http://schemas.microsoft.com/office/powerpoint/2010/main" val="144827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5"/>
            <a:ext cx="0" cy="36679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9999" y="1742785"/>
            <a:ext cx="5313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r>
              <a:rPr lang="en-US" dirty="0"/>
              <a:t>Folder:  </a:t>
            </a:r>
            <a:r>
              <a:rPr lang="en-US" b="1" dirty="0"/>
              <a:t>/home/pi/AOLME/Session 7/  and </a:t>
            </a:r>
            <a:r>
              <a:rPr lang="en-US" dirty="0"/>
              <a:t>file: </a:t>
            </a:r>
            <a:r>
              <a:rPr lang="en-US" b="1" dirty="0"/>
              <a:t>videoDemo.py</a:t>
            </a:r>
          </a:p>
          <a:p>
            <a:endParaRPr lang="en-US" b="1" dirty="0">
              <a:highlight>
                <a:srgbClr val="FFFF00"/>
              </a:highlight>
            </a:endParaRPr>
          </a:p>
          <a:p>
            <a:pPr marL="17462"/>
            <a:r>
              <a:rPr lang="en-US" dirty="0"/>
              <a:t>2. Raspberry Pi kit</a:t>
            </a:r>
          </a:p>
          <a:p>
            <a:pPr marL="17462"/>
            <a:r>
              <a:rPr lang="en-US" dirty="0"/>
              <a:t>3. Student journal</a:t>
            </a:r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5236" y="367394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245775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233306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steps 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80973" y="1601518"/>
            <a:ext cx="6187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Make sure students ‘play’ with the code</a:t>
            </a:r>
          </a:p>
          <a:p>
            <a:pPr marL="360362" indent="-342900">
              <a:buAutoNum type="arabicPeriod"/>
            </a:pPr>
            <a:r>
              <a:rPr lang="en-US" dirty="0"/>
              <a:t>Let students copy and paste codes for the moves. The goal is to think with the code.</a:t>
            </a:r>
          </a:p>
          <a:p>
            <a:pPr marL="360362" indent="-342900">
              <a:buAutoNum type="arabicPeriod"/>
            </a:pPr>
            <a:r>
              <a:rPr lang="en-US" dirty="0"/>
              <a:t>Try not to tell them, instead ask questions to prompt their thinking.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4327" y="357076"/>
            <a:ext cx="1097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7.2. Create a Video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66689A-B8A8-3B41-B725-F654AB746E46}"/>
              </a:ext>
            </a:extLst>
          </p:cNvPr>
          <p:cNvSpPr/>
          <p:nvPr/>
        </p:nvSpPr>
        <p:spPr>
          <a:xfrm>
            <a:off x="2857676" y="5719705"/>
            <a:ext cx="7689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Activity 2 Goal: </a:t>
            </a:r>
            <a:r>
              <a:rPr lang="en-US" dirty="0"/>
              <a:t>Practice pseudocodes through sequential thinking.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6A90184-0F16-EB4A-99CB-6EF95A70951F}"/>
              </a:ext>
            </a:extLst>
          </p:cNvPr>
          <p:cNvSpPr/>
          <p:nvPr/>
        </p:nvSpPr>
        <p:spPr>
          <a:xfrm>
            <a:off x="349727" y="3499146"/>
            <a:ext cx="54740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how did the team roles work?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Leads the team discussion asking questions about what the session is about.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 Participation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makes sure of fair participation of everyone.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Setup/Teardown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 charge of setting up &amp; putting away materials and computer equipment. </a:t>
            </a:r>
          </a:p>
          <a:p>
            <a:r>
              <a:rPr lang="en-US" sz="1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Expert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summarizes and records team questions and what the teams has learned. </a:t>
            </a:r>
          </a:p>
        </p:txBody>
      </p:sp>
    </p:spTree>
    <p:extLst>
      <p:ext uri="{BB962C8B-B14F-4D97-AF65-F5344CB8AC3E}">
        <p14:creationId xmlns:p14="http://schemas.microsoft.com/office/powerpoint/2010/main" val="4143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316106"/>
            <a:ext cx="10815357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99815" y="309013"/>
            <a:ext cx="10860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7.3. Discuss Level 1 Projects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81587" y="1164797"/>
            <a:ext cx="563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/>
            <a:r>
              <a:rPr lang="en-US" sz="2000" b="1" dirty="0"/>
              <a:t>2.  Analyze: </a:t>
            </a:r>
            <a:r>
              <a:rPr lang="en-US" sz="2000" dirty="0"/>
              <a:t>Let the facilitator discuss their project.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06927" y="3875511"/>
            <a:ext cx="6070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</a:t>
            </a:r>
            <a:r>
              <a:rPr lang="en-US" sz="2000" b="1" dirty="0"/>
              <a:t>Write:  </a:t>
            </a:r>
            <a:r>
              <a:rPr lang="en-US" sz="2000" dirty="0"/>
              <a:t>The team and summary expert will discuss what you learned in this session.</a:t>
            </a:r>
          </a:p>
          <a:p>
            <a:endParaRPr lang="en-US" sz="2000" dirty="0"/>
          </a:p>
          <a:p>
            <a:r>
              <a:rPr lang="en-US" sz="2000" b="1" dirty="0"/>
              <a:t>Which ideas do you want to implement in your project?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0969" y="3877277"/>
            <a:ext cx="5812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</a:t>
            </a:r>
            <a:r>
              <a:rPr lang="en-US" sz="2000" b="1" dirty="0"/>
              <a:t>Replay:  </a:t>
            </a:r>
            <a:r>
              <a:rPr lang="en-US" sz="2000" dirty="0"/>
              <a:t>Find the commands </a:t>
            </a:r>
            <a:r>
              <a:rPr lang="en-US" sz="2000" dirty="0" err="1"/>
              <a:t>vid_show</a:t>
            </a:r>
            <a:r>
              <a:rPr lang="en-US" sz="2000" dirty="0"/>
              <a:t>(), </a:t>
            </a:r>
            <a:r>
              <a:rPr lang="en-US" sz="2000" dirty="0" err="1"/>
              <a:t>frame_list</a:t>
            </a:r>
            <a:r>
              <a:rPr lang="en-US" sz="2000" dirty="0"/>
              <a:t>, and fps and modify them.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61493" y="1146481"/>
            <a:ext cx="6121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Python IDLE. </a:t>
            </a:r>
            <a:r>
              <a:rPr lang="en-US" sz="2000" dirty="0"/>
              <a:t>Open IDLE and navigate the </a:t>
            </a:r>
          </a:p>
          <a:p>
            <a:r>
              <a:rPr lang="en-US" sz="2000" dirty="0"/>
              <a:t>directory to </a:t>
            </a:r>
            <a:r>
              <a:rPr lang="en-US" sz="2000" b="1" dirty="0"/>
              <a:t>/home/pi/AOLME/Session7/. </a:t>
            </a:r>
            <a:r>
              <a:rPr lang="en-US" sz="2000" dirty="0"/>
              <a:t> </a:t>
            </a:r>
          </a:p>
          <a:p>
            <a:r>
              <a:rPr lang="en-US" sz="2000" dirty="0"/>
              <a:t>Then select a folder from a school and a </a:t>
            </a:r>
          </a:p>
          <a:p>
            <a:r>
              <a:rPr lang="en-US" sz="2000" dirty="0"/>
              <a:t>project to run. Run different projects.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7- 2018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4223953-9329-3646-B8F0-5447CBE73E5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1" t="19734" r="31284" b="30356"/>
          <a:stretch/>
        </p:blipFill>
        <p:spPr bwMode="auto">
          <a:xfrm>
            <a:off x="5054872" y="1301896"/>
            <a:ext cx="709758" cy="107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C9B67B-35D9-4A46-AECC-2D7719667649}"/>
              </a:ext>
            </a:extLst>
          </p:cNvPr>
          <p:cNvSpPr txBox="1"/>
          <p:nvPr/>
        </p:nvSpPr>
        <p:spPr>
          <a:xfrm>
            <a:off x="6091682" y="1921640"/>
            <a:ext cx="593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/>
            <a:r>
              <a:rPr lang="en-US" sz="2000" dirty="0"/>
              <a:t>Go through the code and discuss the code with the rest of the group. </a:t>
            </a:r>
            <a:r>
              <a:rPr lang="en-US" sz="2000" b="1" dirty="0"/>
              <a:t>Modify the code!</a:t>
            </a:r>
          </a:p>
        </p:txBody>
      </p:sp>
    </p:spTree>
    <p:extLst>
      <p:ext uri="{BB962C8B-B14F-4D97-AF65-F5344CB8AC3E}">
        <p14:creationId xmlns:p14="http://schemas.microsoft.com/office/powerpoint/2010/main" val="44012569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46490</TotalTime>
  <Words>1408</Words>
  <Application>Microsoft Macintosh PowerPoint</Application>
  <PresentationFormat>Widescreen</PresentationFormat>
  <Paragraphs>141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Courier New</vt:lpstr>
      <vt:lpstr>Gill Sans MT</vt:lpstr>
      <vt:lpstr>SimSun</vt:lpstr>
      <vt:lpstr>Times New Roman</vt:lpstr>
      <vt:lpstr>Parcel</vt:lpstr>
      <vt:lpstr>AOLME Curriculum SESSION 7</vt:lpstr>
      <vt:lpstr>Level 1</vt:lpstr>
      <vt:lpstr>Creation of images and videos</vt:lpstr>
      <vt:lpstr>Selected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Curriculum</dc:title>
  <dc:creator>Carlos Lopez Leiva</dc:creator>
  <cp:lastModifiedBy>Sylvia Celedon-Pattichis</cp:lastModifiedBy>
  <cp:revision>246</cp:revision>
  <cp:lastPrinted>2018-03-10T07:12:24Z</cp:lastPrinted>
  <dcterms:created xsi:type="dcterms:W3CDTF">2017-05-22T00:10:34Z</dcterms:created>
  <dcterms:modified xsi:type="dcterms:W3CDTF">2018-04-13T16:05:54Z</dcterms:modified>
</cp:coreProperties>
</file>